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6" r:id="rId2"/>
    <p:sldId id="384" r:id="rId3"/>
    <p:sldId id="324" r:id="rId4"/>
    <p:sldId id="374" r:id="rId5"/>
    <p:sldId id="341" r:id="rId6"/>
    <p:sldId id="308" r:id="rId7"/>
    <p:sldId id="350" r:id="rId8"/>
    <p:sldId id="376" r:id="rId9"/>
    <p:sldId id="377" r:id="rId10"/>
    <p:sldId id="373" r:id="rId11"/>
    <p:sldId id="378" r:id="rId12"/>
    <p:sldId id="379" r:id="rId13"/>
    <p:sldId id="347" r:id="rId14"/>
    <p:sldId id="380" r:id="rId15"/>
    <p:sldId id="381" r:id="rId16"/>
    <p:sldId id="382" r:id="rId17"/>
    <p:sldId id="383" r:id="rId18"/>
    <p:sldId id="3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B"/>
    <a:srgbClr val="AEB0DA"/>
    <a:srgbClr val="939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7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predictability!$B$26</c:f>
              <c:strCache>
                <c:ptCount val="1"/>
                <c:pt idx="0">
                  <c:v>With device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multiLvlStrRef>
              <c:f>predictability!$C$24:$S$25</c:f>
              <c:multiLvlStrCache>
                <c:ptCount val="17"/>
                <c:lvl>
                  <c:pt idx="0">
                    <c:v>4 towers</c:v>
                  </c:pt>
                  <c:pt idx="1">
                    <c:v>2D manipulaiton</c:v>
                  </c:pt>
                  <c:pt idx="2">
                    <c:v>TOL</c:v>
                  </c:pt>
                  <c:pt idx="3">
                    <c:v>Words delayed</c:v>
                  </c:pt>
                  <c:pt idx="4">
                    <c:v>Words immediate</c:v>
                  </c:pt>
                  <c:pt idx="5">
                    <c:v>Spatial span</c:v>
                  </c:pt>
                  <c:pt idx="6">
                    <c:v>target detection</c:v>
                  </c:pt>
                  <c:pt idx="7">
                    <c:v>Verbal analogies</c:v>
                  </c:pt>
                  <c:pt idx="8">
                    <c:v>4 towers</c:v>
                  </c:pt>
                  <c:pt idx="9">
                    <c:v>2D manipulaiton</c:v>
                  </c:pt>
                  <c:pt idx="10">
                    <c:v>TOL</c:v>
                  </c:pt>
                  <c:pt idx="11">
                    <c:v>Words delayed</c:v>
                  </c:pt>
                  <c:pt idx="12">
                    <c:v>Words immediate</c:v>
                  </c:pt>
                  <c:pt idx="13">
                    <c:v>Spatial span</c:v>
                  </c:pt>
                  <c:pt idx="14">
                    <c:v>target detection</c:v>
                  </c:pt>
                  <c:pt idx="15">
                    <c:v>Verbal analogies</c:v>
                  </c:pt>
                  <c:pt idx="16">
                    <c:v>GLOBAL</c:v>
                  </c:pt>
                </c:lvl>
                <c:lvl>
                  <c:pt idx="0">
                    <c:v>Accuracy</c:v>
                  </c:pt>
                  <c:pt idx="8">
                    <c:v>RT</c:v>
                  </c:pt>
                  <c:pt idx="16">
                    <c:v>g</c:v>
                  </c:pt>
                </c:lvl>
              </c:multiLvlStrCache>
            </c:multiLvlStrRef>
          </c:cat>
          <c:val>
            <c:numRef>
              <c:f>predictability!$C$26:$S$26</c:f>
              <c:numCache>
                <c:formatCode>General</c:formatCode>
                <c:ptCount val="17"/>
                <c:pt idx="0">
                  <c:v>0.30152335613965997</c:v>
                </c:pt>
                <c:pt idx="1">
                  <c:v>0.43552295565605148</c:v>
                </c:pt>
                <c:pt idx="2">
                  <c:v>0.26578132510185248</c:v>
                </c:pt>
                <c:pt idx="3">
                  <c:v>0.21173120513558405</c:v>
                </c:pt>
                <c:pt idx="4">
                  <c:v>0.15337885990738864</c:v>
                </c:pt>
                <c:pt idx="5">
                  <c:v>0.39545680880546569</c:v>
                </c:pt>
                <c:pt idx="6">
                  <c:v>0.2893128126859667</c:v>
                </c:pt>
                <c:pt idx="7">
                  <c:v>0.30906341969966883</c:v>
                </c:pt>
                <c:pt idx="8">
                  <c:v>0.25099263638257979</c:v>
                </c:pt>
                <c:pt idx="9">
                  <c:v>0.35790156573057175</c:v>
                </c:pt>
                <c:pt idx="10">
                  <c:v>0.19380930215120301</c:v>
                </c:pt>
                <c:pt idx="11">
                  <c:v>0.37315455079078674</c:v>
                </c:pt>
                <c:pt idx="12">
                  <c:v>0.38455264270305639</c:v>
                </c:pt>
                <c:pt idx="13">
                  <c:v>0.21063175499439241</c:v>
                </c:pt>
                <c:pt idx="14">
                  <c:v>0.37956052422523479</c:v>
                </c:pt>
                <c:pt idx="15">
                  <c:v>0.37831592410802856</c:v>
                </c:pt>
                <c:pt idx="16">
                  <c:v>0.45227247042649765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A-D646-B814-ECD85523D2D5}"/>
            </c:ext>
          </c:extLst>
        </c:ser>
        <c:ser>
          <c:idx val="1"/>
          <c:order val="1"/>
          <c:tx>
            <c:strRef>
              <c:f>predictability!$B$27</c:f>
              <c:strCache>
                <c:ptCount val="1"/>
                <c:pt idx="0">
                  <c:v>Without device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predictability!$C$24:$S$25</c:f>
              <c:multiLvlStrCache>
                <c:ptCount val="17"/>
                <c:lvl>
                  <c:pt idx="0">
                    <c:v>4 towers</c:v>
                  </c:pt>
                  <c:pt idx="1">
                    <c:v>2D manipulaiton</c:v>
                  </c:pt>
                  <c:pt idx="2">
                    <c:v>TOL</c:v>
                  </c:pt>
                  <c:pt idx="3">
                    <c:v>Words delayed</c:v>
                  </c:pt>
                  <c:pt idx="4">
                    <c:v>Words immediate</c:v>
                  </c:pt>
                  <c:pt idx="5">
                    <c:v>Spatial span</c:v>
                  </c:pt>
                  <c:pt idx="6">
                    <c:v>target detection</c:v>
                  </c:pt>
                  <c:pt idx="7">
                    <c:v>Verbal analogies</c:v>
                  </c:pt>
                  <c:pt idx="8">
                    <c:v>4 towers</c:v>
                  </c:pt>
                  <c:pt idx="9">
                    <c:v>2D manipulaiton</c:v>
                  </c:pt>
                  <c:pt idx="10">
                    <c:v>TOL</c:v>
                  </c:pt>
                  <c:pt idx="11">
                    <c:v>Words delayed</c:v>
                  </c:pt>
                  <c:pt idx="12">
                    <c:v>Words immediate</c:v>
                  </c:pt>
                  <c:pt idx="13">
                    <c:v>Spatial span</c:v>
                  </c:pt>
                  <c:pt idx="14">
                    <c:v>target detection</c:v>
                  </c:pt>
                  <c:pt idx="15">
                    <c:v>Verbal analogies</c:v>
                  </c:pt>
                  <c:pt idx="16">
                    <c:v>GLOBAL</c:v>
                  </c:pt>
                </c:lvl>
                <c:lvl>
                  <c:pt idx="0">
                    <c:v>Accuracy</c:v>
                  </c:pt>
                  <c:pt idx="8">
                    <c:v>RT</c:v>
                  </c:pt>
                  <c:pt idx="16">
                    <c:v>g</c:v>
                  </c:pt>
                </c:lvl>
              </c:multiLvlStrCache>
            </c:multiLvlStrRef>
          </c:cat>
          <c:val>
            <c:numRef>
              <c:f>predictability!$C$27:$S$27</c:f>
              <c:numCache>
                <c:formatCode>General</c:formatCode>
                <c:ptCount val="17"/>
                <c:pt idx="0">
                  <c:v>0.29979657083749778</c:v>
                </c:pt>
                <c:pt idx="1">
                  <c:v>0.43258672058582315</c:v>
                </c:pt>
                <c:pt idx="2">
                  <c:v>0.26402596980333326</c:v>
                </c:pt>
                <c:pt idx="3">
                  <c:v>0.21124744638800622</c:v>
                </c:pt>
                <c:pt idx="4">
                  <c:v>0.14655538946390151</c:v>
                </c:pt>
                <c:pt idx="5">
                  <c:v>0.39443746060132984</c:v>
                </c:pt>
                <c:pt idx="6">
                  <c:v>0.28467279523611078</c:v>
                </c:pt>
                <c:pt idx="7">
                  <c:v>0.30723695158958442</c:v>
                </c:pt>
                <c:pt idx="8">
                  <c:v>0.2490554422140121</c:v>
                </c:pt>
                <c:pt idx="9">
                  <c:v>0.35801297575235358</c:v>
                </c:pt>
                <c:pt idx="10">
                  <c:v>0.19273329377174375</c:v>
                </c:pt>
                <c:pt idx="11">
                  <c:v>0.353854624927044</c:v>
                </c:pt>
                <c:pt idx="12">
                  <c:v>0.35714016109704982</c:v>
                </c:pt>
                <c:pt idx="13">
                  <c:v>0.18239113241434099</c:v>
                </c:pt>
                <c:pt idx="14">
                  <c:v>0.37344296425580981</c:v>
                </c:pt>
                <c:pt idx="15">
                  <c:v>0.37796996831893914</c:v>
                </c:pt>
                <c:pt idx="16">
                  <c:v>0.45079034061320494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EA-D646-B814-ECD85523D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42881711"/>
        <c:axId val="2042883359"/>
      </c:barChart>
      <c:catAx>
        <c:axId val="20428817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2883359"/>
        <c:crosses val="autoZero"/>
        <c:auto val="1"/>
        <c:lblAlgn val="ctr"/>
        <c:lblOffset val="100"/>
        <c:noMultiLvlLbl val="0"/>
      </c:catAx>
      <c:valAx>
        <c:axId val="20428833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correlation - r</a:t>
                </a:r>
              </a:p>
            </c:rich>
          </c:tx>
          <c:layout>
            <c:manualLayout>
              <c:xMode val="edge"/>
              <c:yMode val="edge"/>
              <c:x val="0.40159762310916308"/>
              <c:y val="0.94166426583197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2881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475412058428135"/>
          <c:y val="0.8875512569181947"/>
          <c:w val="0.41049175883143735"/>
          <c:h val="4.64239837970735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8693C-1493-454C-A66A-E68DC1114EE1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A4E6A-5673-9F40-8DEA-53C8EED9C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1E5-9BF5-484C-B0B1-59DCDC80BB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4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A4E6A-5673-9F40-8DEA-53C8EED9CB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A4E6A-5673-9F40-8DEA-53C8EED9CB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0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A4E6A-5673-9F40-8DEA-53C8EED9CB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0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A1E5-9BF5-484C-B0B1-59DCDC80B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32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A4E6A-5673-9F40-8DEA-53C8EED9CB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4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A4E6A-5673-9F40-8DEA-53C8EED9CB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4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6322-9E22-7648-B9AF-2BBF0373A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0A764-A7A6-074F-B596-9FD9508E0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CFF48-A8DC-8C40-BA9B-60D5E3D1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27190-3A8F-5E42-8D0E-175F7631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CEC46-46EB-C24D-B802-11CB4D86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86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6660-BA9D-5A4C-9D37-C818EBE2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D158-AA16-A048-A19A-741582C75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B7C06-BA2D-D84E-A64E-B2DBD1BB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F733-7DFF-2141-A688-6991E3FB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C2621-69D8-FE41-9269-FE956B4C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C7553F-1BD9-8540-A0FF-B92EA45F0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E3345-D00D-C746-8E1C-DD29D1526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1E711-6E21-2D41-8ABD-31975586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D25E-14A7-4B40-971A-1853AA97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F453F-3504-6C45-AE33-C753F9D9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7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256B-D320-8D44-9A06-CC28C7BE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DE91-9461-A140-8905-3BFD46B8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9D30C-CC71-B941-B79C-9CBC98CD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33FE-F024-C340-83DD-5CD13D9D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A711-0BF8-384B-A388-0BAC3416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669-BCE9-0E43-84E9-81214C83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1D6D-D1BC-624D-942F-5F36683D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9C56A-CCC9-1041-B3A5-891B72BF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51FFD-E493-5445-A558-C63FCA7A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C8A09-B269-3D4A-9352-839AD700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C3D6-4129-3849-B49E-9C534605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65E4-A23B-3643-B3D2-A0791E271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B2C7E-45A2-DD45-8C34-5F9A52FD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D40ED-208E-9145-9E42-60C97CE5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9F449-AA03-F247-A81A-9990576D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34248-FD53-0A46-B6C3-91B0459F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4810-7D96-784F-98D2-05CE5A97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0694F-EDC7-DF4B-B800-FD9B8346D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744C6-817D-774C-A3C8-27F73BEBD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03B3B-3E00-D842-8E53-9E5B6DA40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EC7A3-F9AF-E042-9B54-ABC6214EC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D2BE5-110A-5049-B4EA-A6DD976C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4F7A2-32AC-B241-BA2B-7A64B074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08E2C-F89A-374F-B3C2-C610C85A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D3F9-655B-214C-AF47-25B8C595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F9DDE-050F-BE43-BE29-A97DCC19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9E1D2-2985-AF44-B651-C081D92B6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65071-7C9A-AD43-9879-13022C5E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3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BF01F-14CF-EE47-AF80-1916D349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DEFFA-F279-7241-AACD-FF7064DF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77C5B-A22F-074A-A4D7-CAED4F2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9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DB08-7C60-4F4F-8E03-C44D6A2C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C25C-700F-0042-B81B-44505E26D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0F51E-553A-0849-BD1F-36287CA26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49D44-41D9-E24D-B095-EB377F86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FA89B-765B-574C-A49A-4154162F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68BA5-BF46-8242-B363-E5006F36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9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A2C3-1EF0-C84E-99CB-7D89CEF1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CE41D-AEC0-7743-85CF-0950FCDAC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7DD76-FC3C-3C4E-B3CF-01FF58055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4A591-46B3-7E4E-98E6-A72EB23E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B05F2-6157-0A4A-B709-76C6565D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E2B0A-4F0F-1C4F-AC46-BB2ACB0C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0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5EFA6-801D-7242-88E8-ADCB4549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B6B66-0F72-DC41-9947-C67691C73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E8739-1AE9-E44C-951E-1F7768271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B7DC0-1BDA-8C4A-AA50-7094C09DD645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EEF7E-CF81-254A-A4B3-2F5EF68F7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BD21-44CE-1345-B8EA-220FB93A7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A5D3-67EC-E247-8C44-9806F0302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1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2CB9070B-061C-334C-A470-B04097D6222D}"/>
              </a:ext>
            </a:extLst>
          </p:cNvPr>
          <p:cNvSpPr txBox="1">
            <a:spLocks/>
          </p:cNvSpPr>
          <p:nvPr/>
        </p:nvSpPr>
        <p:spPr>
          <a:xfrm>
            <a:off x="6096000" y="8016133"/>
            <a:ext cx="9226946" cy="8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6" name="Graphic 5" descr="Email">
            <a:extLst>
              <a:ext uri="{FF2B5EF4-FFF2-40B4-BE49-F238E27FC236}">
                <a16:creationId xmlns:a16="http://schemas.microsoft.com/office/drawing/2014/main" id="{C771CD06-3CA5-DE47-BDA3-BC0B38290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68" y="5511505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129C2-827C-3B4A-B130-4B065E3A1E26}"/>
              </a:ext>
            </a:extLst>
          </p:cNvPr>
          <p:cNvSpPr txBox="1"/>
          <p:nvPr/>
        </p:nvSpPr>
        <p:spPr>
          <a:xfrm>
            <a:off x="1184228" y="5548395"/>
            <a:ext cx="291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</a:rPr>
              <a:t>a.hampshire@imperial.ac.uk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8F2DDDA-BFCD-F04B-AF99-4737CAEAF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6019" y="1860576"/>
            <a:ext cx="5318078" cy="13521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deficits in Covid-19 survivors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10C105E0-F954-F142-A6B9-CE6EF3D84A00}"/>
              </a:ext>
            </a:extLst>
          </p:cNvPr>
          <p:cNvSpPr txBox="1">
            <a:spLocks/>
          </p:cNvSpPr>
          <p:nvPr/>
        </p:nvSpPr>
        <p:spPr>
          <a:xfrm>
            <a:off x="4337493" y="42619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</a:rPr>
              <a:t>Adam Hampshire</a:t>
            </a:r>
          </a:p>
          <a:p>
            <a:r>
              <a:rPr lang="en-US" sz="1600" dirty="0">
                <a:solidFill>
                  <a:srgbClr val="002060"/>
                </a:solidFill>
              </a:rPr>
              <a:t>Professor in Restorative Neuroscience</a:t>
            </a:r>
          </a:p>
          <a:p>
            <a:r>
              <a:rPr lang="en-US" sz="1600" dirty="0">
                <a:solidFill>
                  <a:srgbClr val="002060"/>
                </a:solidFill>
              </a:rPr>
              <a:t>Department of Brain Sciences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53537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15520E-CD5F-6F46-B5BE-24015FA2BA5F}"/>
              </a:ext>
            </a:extLst>
          </p:cNvPr>
          <p:cNvPicPr/>
          <p:nvPr/>
        </p:nvPicPr>
        <p:blipFill rotWithShape="1">
          <a:blip r:embed="rId3"/>
          <a:srcRect b="50000"/>
          <a:stretch/>
        </p:blipFill>
        <p:spPr>
          <a:xfrm>
            <a:off x="4549972" y="3617804"/>
            <a:ext cx="7627795" cy="3142399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-228372" y="-24714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Covid-19 survivors – age range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E07902-D64D-634C-9D4E-90C322A6A336}"/>
              </a:ext>
            </a:extLst>
          </p:cNvPr>
          <p:cNvSpPr/>
          <p:nvPr/>
        </p:nvSpPr>
        <p:spPr>
          <a:xfrm>
            <a:off x="5744307" y="436951"/>
            <a:ext cx="914400" cy="58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8FAFB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491A-15C1-9347-B93A-CA197FBEFBAD}"/>
              </a:ext>
            </a:extLst>
          </p:cNvPr>
          <p:cNvSpPr txBox="1"/>
          <p:nvPr/>
        </p:nvSpPr>
        <p:spPr>
          <a:xfrm>
            <a:off x="169851" y="714619"/>
            <a:ext cx="44079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May subset - 81,337 usable cognitive datasets with optional Covid-19 questionnaire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Participants organised by respiratory outcome as a proxy for severity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12,689 participants believed they’d had the virus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192 hospitalised, 44 on ventilators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386 positive biological tests (almost all of those who were in hospital)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Those who were ill spanned a broad age (mean 44yrs) and demographic range </a:t>
            </a:r>
          </a:p>
        </p:txBody>
      </p:sp>
      <p:pic>
        <p:nvPicPr>
          <p:cNvPr id="11" name="image1.png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98CCB6-6724-994D-8762-BF3DED345C27}"/>
              </a:ext>
            </a:extLst>
          </p:cNvPr>
          <p:cNvPicPr/>
          <p:nvPr/>
        </p:nvPicPr>
        <p:blipFill rotWithShape="1">
          <a:blip r:embed="rId4"/>
          <a:srcRect l="24280" t="33727" r="40260" b="51837"/>
          <a:stretch/>
        </p:blipFill>
        <p:spPr>
          <a:xfrm>
            <a:off x="1092909" y="5191297"/>
            <a:ext cx="3248348" cy="990571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DB8636-3213-4B40-96ED-2A4D3645D06A}"/>
              </a:ext>
            </a:extLst>
          </p:cNvPr>
          <p:cNvSpPr txBox="1"/>
          <p:nvPr/>
        </p:nvSpPr>
        <p:spPr>
          <a:xfrm>
            <a:off x="6901841" y="65209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E66589-53D1-D94B-A73F-D67862E85D15}"/>
              </a:ext>
            </a:extLst>
          </p:cNvPr>
          <p:cNvGraphicFramePr>
            <a:graphicFrameLocks noGrp="1"/>
          </p:cNvGraphicFramePr>
          <p:nvPr/>
        </p:nvGraphicFramePr>
        <p:xfrm>
          <a:off x="4935255" y="714620"/>
          <a:ext cx="7086895" cy="2625515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{46F890A9-2807-4EBB-B81D-B2AA78EC7F39}</a:tableStyleId>
              </a:tblPr>
              <a:tblGrid>
                <a:gridCol w="1217105">
                  <a:extLst>
                    <a:ext uri="{9D8B030D-6E8A-4147-A177-3AD203B41FA5}">
                      <a16:colId xmlns:a16="http://schemas.microsoft.com/office/drawing/2014/main" val="4243384374"/>
                    </a:ext>
                  </a:extLst>
                </a:gridCol>
                <a:gridCol w="651923">
                  <a:extLst>
                    <a:ext uri="{9D8B030D-6E8A-4147-A177-3AD203B41FA5}">
                      <a16:colId xmlns:a16="http://schemas.microsoft.com/office/drawing/2014/main" val="1297192443"/>
                    </a:ext>
                  </a:extLst>
                </a:gridCol>
                <a:gridCol w="968595">
                  <a:extLst>
                    <a:ext uri="{9D8B030D-6E8A-4147-A177-3AD203B41FA5}">
                      <a16:colId xmlns:a16="http://schemas.microsoft.com/office/drawing/2014/main" val="1950942244"/>
                    </a:ext>
                  </a:extLst>
                </a:gridCol>
                <a:gridCol w="1031077">
                  <a:extLst>
                    <a:ext uri="{9D8B030D-6E8A-4147-A177-3AD203B41FA5}">
                      <a16:colId xmlns:a16="http://schemas.microsoft.com/office/drawing/2014/main" val="1002597856"/>
                    </a:ext>
                  </a:extLst>
                </a:gridCol>
                <a:gridCol w="1031077">
                  <a:extLst>
                    <a:ext uri="{9D8B030D-6E8A-4147-A177-3AD203B41FA5}">
                      <a16:colId xmlns:a16="http://schemas.microsoft.com/office/drawing/2014/main" val="1252299641"/>
                    </a:ext>
                  </a:extLst>
                </a:gridCol>
                <a:gridCol w="1102079">
                  <a:extLst>
                    <a:ext uri="{9D8B030D-6E8A-4147-A177-3AD203B41FA5}">
                      <a16:colId xmlns:a16="http://schemas.microsoft.com/office/drawing/2014/main" val="2935353538"/>
                    </a:ext>
                  </a:extLst>
                </a:gridCol>
                <a:gridCol w="1085039">
                  <a:extLst>
                    <a:ext uri="{9D8B030D-6E8A-4147-A177-3AD203B41FA5}">
                      <a16:colId xmlns:a16="http://schemas.microsoft.com/office/drawing/2014/main" val="3546794925"/>
                    </a:ext>
                  </a:extLst>
                </a:gridCol>
              </a:tblGrid>
              <a:tr h="1309654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ill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 without respiratory symptoms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symptoms without home assistance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symptoms 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home assistance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Hospitalised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ventilator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Hospitalised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Ventilator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81587"/>
                  </a:ext>
                </a:extLst>
              </a:tr>
              <a:tr h="8751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No/don’t know/awaiting results</a:t>
                      </a:r>
                      <a:endParaRPr lang="en-GB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68648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8726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3286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870925"/>
                  </a:ext>
                </a:extLst>
              </a:tr>
              <a:tr h="44068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  <a:endParaRPr lang="en-GB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GB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0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96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-228372" y="-24714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time from illness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E07902-D64D-634C-9D4E-90C322A6A336}"/>
              </a:ext>
            </a:extLst>
          </p:cNvPr>
          <p:cNvSpPr/>
          <p:nvPr/>
        </p:nvSpPr>
        <p:spPr>
          <a:xfrm>
            <a:off x="5744307" y="436951"/>
            <a:ext cx="914400" cy="58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8FAFB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491A-15C1-9347-B93A-CA197FBEFBAD}"/>
              </a:ext>
            </a:extLst>
          </p:cNvPr>
          <p:cNvSpPr txBox="1"/>
          <p:nvPr/>
        </p:nvSpPr>
        <p:spPr>
          <a:xfrm>
            <a:off x="164491" y="1423009"/>
            <a:ext cx="41809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Reported time of illness vs time of cognitive assessment in bio-confirmed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Illness onset coincides with first wave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Assessment offset mode ~2 months post illness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B4BB7-D7B2-0E40-B35E-37813BFB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873" y="1154546"/>
            <a:ext cx="7146636" cy="454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B319253-B545-9646-863A-CA4E9ECC8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82"/>
          <a:stretch/>
        </p:blipFill>
        <p:spPr>
          <a:xfrm>
            <a:off x="5662316" y="894592"/>
            <a:ext cx="5909455" cy="575227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21953CC-EB8E-B245-9C46-BFD2A84E8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138"/>
            <a:ext cx="12192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GB" altLang="en-US" sz="2400" dirty="0"/>
              <a:t>Age curves: N=~390,000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F92D2-6C9F-A04C-AB0F-E39A2799F9DC}"/>
              </a:ext>
            </a:extLst>
          </p:cNvPr>
          <p:cNvSpPr txBox="1"/>
          <p:nvPr/>
        </p:nvSpPr>
        <p:spPr>
          <a:xfrm>
            <a:off x="189543" y="1623425"/>
            <a:ext cx="41809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Important to account for sociodemographic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Age especially associated with cognitive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Also education level, first language and other factors to varying degrees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9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23702A-4465-874F-9634-F39246C03A8C}"/>
              </a:ext>
            </a:extLst>
          </p:cNvPr>
          <p:cNvSpPr txBox="1"/>
          <p:nvPr/>
        </p:nvSpPr>
        <p:spPr>
          <a:xfrm>
            <a:off x="-228372" y="-24714"/>
            <a:ext cx="12214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Model-based approach to culture fair assessment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A4228-DC91-A548-BA5C-0586203BE3A0}"/>
              </a:ext>
            </a:extLst>
          </p:cNvPr>
          <p:cNvSpPr txBox="1"/>
          <p:nvPr/>
        </p:nvSpPr>
        <p:spPr>
          <a:xfrm>
            <a:off x="224461" y="585475"/>
            <a:ext cx="587153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Population factor – cognitive score associations make interpretation of objective assessment results difficult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linear modelling to predict performance on each task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on one subset of individuals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 task scores based on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 to third order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Handedness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 level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 first language (binary)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device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Explains held out data global composite at r~=0.45	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very large normative dataset can be used to enable culture fair assessment, calculating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deviation from expected score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similar people	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64058-4C07-AB4B-9D64-7161817786E8}"/>
              </a:ext>
            </a:extLst>
          </p:cNvPr>
          <p:cNvSpPr txBox="1"/>
          <p:nvPr/>
        </p:nvSpPr>
        <p:spPr>
          <a:xfrm>
            <a:off x="7354467" y="564890"/>
            <a:ext cx="444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Observed vs predicted score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B976A92-FBF6-2849-A473-AAD66F2D02BD}"/>
              </a:ext>
            </a:extLst>
          </p:cNvPr>
          <p:cNvGraphicFramePr>
            <a:graphicFrameLocks/>
          </p:cNvGraphicFramePr>
          <p:nvPr/>
        </p:nvGraphicFramePr>
        <p:xfrm>
          <a:off x="7336219" y="1016084"/>
          <a:ext cx="4588313" cy="495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275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0" y="-9423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global cognitive deficits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7E489-73BA-B543-9C4C-B1ACA23E985C}"/>
              </a:ext>
            </a:extLst>
          </p:cNvPr>
          <p:cNvSpPr txBox="1"/>
          <p:nvPr/>
        </p:nvSpPr>
        <p:spPr>
          <a:xfrm>
            <a:off x="246671" y="1161116"/>
            <a:ext cx="363121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After accounting for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age,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gender,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ethnicity,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handedness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country of residence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first language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pre-existing conditions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occupational status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economic status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depression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anxiety 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tiredness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cognitive performance varied as a function of respiratory severity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Even the least severe group shows a very small cognitive disadvantage 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95DD3-FB7D-534F-8759-FBA43E0E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29" y="652658"/>
            <a:ext cx="7454900" cy="575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043E6-E594-624C-8698-8189283B5881}"/>
              </a:ext>
            </a:extLst>
          </p:cNvPr>
          <p:cNvSpPr txBox="1"/>
          <p:nvPr/>
        </p:nvSpPr>
        <p:spPr>
          <a:xfrm>
            <a:off x="5087110" y="6293325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Error bars SEM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7170B-87E7-1A4A-BC05-C75A5838BADE}"/>
              </a:ext>
            </a:extLst>
          </p:cNvPr>
          <p:cNvSpPr txBox="1"/>
          <p:nvPr/>
        </p:nvSpPr>
        <p:spPr>
          <a:xfrm>
            <a:off x="7768272" y="6405758"/>
            <a:ext cx="444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Hampshire et al., Lancet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EClinicalMedicine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48600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42572D-AC39-3045-AF01-4B9D3039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29" y="652658"/>
            <a:ext cx="7454900" cy="575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348223-B042-354A-825B-FD69B93EA3B3}"/>
              </a:ext>
            </a:extLst>
          </p:cNvPr>
          <p:cNvSpPr txBox="1"/>
          <p:nvPr/>
        </p:nvSpPr>
        <p:spPr>
          <a:xfrm>
            <a:off x="5087110" y="6293325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Error bars SEM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-228372" y="-24714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global cognitive deficits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7E489-73BA-B543-9C4C-B1ACA23E985C}"/>
              </a:ext>
            </a:extLst>
          </p:cNvPr>
          <p:cNvSpPr txBox="1"/>
          <p:nvPr/>
        </p:nvSpPr>
        <p:spPr>
          <a:xfrm>
            <a:off x="63791" y="2807814"/>
            <a:ext cx="4079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cognitive performance examined in mild bio-confirmed cases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More substantial cognitive underperformance evident in those with and without respiratory 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016E0A-B304-8B44-8130-3E904D71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10" y="4072914"/>
            <a:ext cx="4749801" cy="21209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4F6C1-71A6-F841-98BB-C6D81DE019F6}"/>
              </a:ext>
            </a:extLst>
          </p:cNvPr>
          <p:cNvSpPr txBox="1"/>
          <p:nvPr/>
        </p:nvSpPr>
        <p:spPr>
          <a:xfrm>
            <a:off x="7768272" y="6405758"/>
            <a:ext cx="444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Hampshire et al., Lancet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EClinicalMedicine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DBF244C-5F3E-7745-B4BF-74F85146A43A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143069" y="3715755"/>
            <a:ext cx="3318942" cy="3571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A3CC7F-FF58-7449-A38A-D59E5E31C07C}"/>
              </a:ext>
            </a:extLst>
          </p:cNvPr>
          <p:cNvPicPr/>
          <p:nvPr/>
        </p:nvPicPr>
        <p:blipFill rotWithShape="1">
          <a:blip r:embed="rId2"/>
          <a:srcRect t="49203"/>
          <a:stretch/>
        </p:blipFill>
        <p:spPr>
          <a:xfrm>
            <a:off x="4751597" y="3991347"/>
            <a:ext cx="6954183" cy="26459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-228372" y="-24714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global cognitive deficits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18F8F-FEA1-1A4C-A4E4-8EE6ADD6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99" y="616165"/>
            <a:ext cx="6954182" cy="31052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BED5D-6107-F346-9C25-61C33F894EA9}"/>
              </a:ext>
            </a:extLst>
          </p:cNvPr>
          <p:cNvSpPr txBox="1"/>
          <p:nvPr/>
        </p:nvSpPr>
        <p:spPr>
          <a:xfrm>
            <a:off x="354936" y="1710534"/>
            <a:ext cx="40918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cognitive performance examined in mild bio-confirmed cases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More substantial cognitive underperformance evident in those with and without respiratory 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Scale of deficit even amongst mild cases greater than for conditions predisposing to Covid-19 vulnerability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Also, correlation with time since illness was statistically non significant – though note, most participants in the sub-acute / early chronic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7DE49-B902-0745-9451-4D8E73D6D520}"/>
              </a:ext>
            </a:extLst>
          </p:cNvPr>
          <p:cNvSpPr txBox="1"/>
          <p:nvPr/>
        </p:nvSpPr>
        <p:spPr>
          <a:xfrm>
            <a:off x="7768272" y="6405758"/>
            <a:ext cx="444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Hampshire et al., Lancet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EClinicalMedicine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22341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.png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FA244A-C230-0449-A5E0-D0E086691AE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361839" y="572274"/>
            <a:ext cx="7627795" cy="5713451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48DB84-AAB4-9E4F-A854-597E63934E07}"/>
              </a:ext>
            </a:extLst>
          </p:cNvPr>
          <p:cNvSpPr txBox="1"/>
          <p:nvPr/>
        </p:nvSpPr>
        <p:spPr>
          <a:xfrm>
            <a:off x="-228372" y="-24714"/>
            <a:ext cx="1221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domain specificity of cognitive deficits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8FA161-D596-F94E-9870-60AED820E29A}"/>
              </a:ext>
            </a:extLst>
          </p:cNvPr>
          <p:cNvSpPr txBox="1"/>
          <p:nvPr/>
        </p:nvSpPr>
        <p:spPr>
          <a:xfrm>
            <a:off x="202366" y="2438771"/>
            <a:ext cx="36312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At a finer grain cognitive deficits appeared to be greatest for certain cognitive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Especially semantic problem solving and attention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E33B5-A703-4A43-8403-4AEF1AD3C8AF}"/>
              </a:ext>
            </a:extLst>
          </p:cNvPr>
          <p:cNvSpPr txBox="1"/>
          <p:nvPr/>
        </p:nvSpPr>
        <p:spPr>
          <a:xfrm>
            <a:off x="7768272" y="6405758"/>
            <a:ext cx="444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Hampshire et al., Lancet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EClinicalMedicine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78806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BA97FC-DFB5-504E-9379-1DB8B683C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9746" y="235123"/>
            <a:ext cx="6345044" cy="666823"/>
          </a:xfrm>
        </p:spPr>
        <p:txBody>
          <a:bodyPr>
            <a:normAutofit/>
          </a:bodyPr>
          <a:lstStyle/>
          <a:p>
            <a:r>
              <a:rPr lang="en-US" dirty="0"/>
              <a:t>Today’s workshop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047D6-85C7-B24E-9AD1-AB18315F1B39}"/>
              </a:ext>
            </a:extLst>
          </p:cNvPr>
          <p:cNvSpPr txBox="1"/>
          <p:nvPr/>
        </p:nvSpPr>
        <p:spPr>
          <a:xfrm>
            <a:off x="1340248" y="1034881"/>
            <a:ext cx="9084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Citizen science projects have the strength of numbers but also limitations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 report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controlled conditions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above work was followed on with hospital and epidemiological cohort research. We will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of that data today.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 through how to handle behavioural data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  <a:p>
            <a:pPr marL="800100" lvl="1" indent="-342900"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 through how to leverage big normative data in order to examine cognitive deficits in people who were hospitalized with COVID-19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this approach to examine the nature of cognitive deficits in people with dementia</a:t>
            </a:r>
          </a:p>
          <a:p>
            <a:pPr marL="800100" lvl="1" indent="-342900"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2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38740"/>
            <a:ext cx="5309934" cy="558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platform for developing &amp; deploying cognitive assessments online and via custom Apps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 web-optimised cognitive paradigms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Multi-language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Inbuilt questionnaire generator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extensible using libraries/templates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server-side optimisation studies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handled up to ~36,000 concurrent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a growing body of studies, clinical cohorts, registers and trials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participant facing population standing graphs and clinician facing diagnostic reports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096" y="170928"/>
            <a:ext cx="9144000" cy="589818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platform - what is the Cognitron?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A8E0D-6FFA-8D47-883E-2907F857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01" y="833655"/>
            <a:ext cx="661356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6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38740"/>
            <a:ext cx="5309934" cy="521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on established assessment paradigms but optimised for online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on smartphones, desktops and laptops in any modern browser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sensitivity to device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&amp; Patient input with diverse clinical populations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collect large normative datasets rapidly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(max 3 mins), minimally gamified and engaging, enabling custom batteries to be generated for specific purposes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fly algorithms that generate stimuli, enabling deployment at many repeat timepoints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096" y="170928"/>
            <a:ext cx="9144000" cy="589818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Cognitron task designs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D61C37-0D6D-B14F-8C99-C25B17322EC0}"/>
              </a:ext>
            </a:extLst>
          </p:cNvPr>
          <p:cNvSpPr/>
          <p:nvPr/>
        </p:nvSpPr>
        <p:spPr>
          <a:xfrm>
            <a:off x="8879294" y="1076562"/>
            <a:ext cx="2843921" cy="36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E2E2AB-57EB-AD4E-9C57-950DDD899E70}"/>
              </a:ext>
            </a:extLst>
          </p:cNvPr>
          <p:cNvCxnSpPr/>
          <p:nvPr/>
        </p:nvCxnSpPr>
        <p:spPr>
          <a:xfrm>
            <a:off x="8571897" y="1076563"/>
            <a:ext cx="0" cy="47081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A38F0D-5288-7448-A3AE-08A3EF12F0DC}"/>
              </a:ext>
            </a:extLst>
          </p:cNvPr>
          <p:cNvCxnSpPr>
            <a:cxnSpLocks/>
          </p:cNvCxnSpPr>
          <p:nvPr/>
        </p:nvCxnSpPr>
        <p:spPr>
          <a:xfrm>
            <a:off x="5372138" y="3258359"/>
            <a:ext cx="64909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5" descr="A drawing of a face&#10;&#10;Description automatically generated">
            <a:extLst>
              <a:ext uri="{FF2B5EF4-FFF2-40B4-BE49-F238E27FC236}">
                <a16:creationId xmlns:a16="http://schemas.microsoft.com/office/drawing/2014/main" id="{B237CC32-F43B-BC43-9628-15010E9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46" y="1128169"/>
            <a:ext cx="3059570" cy="209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CCD869-FC7B-434B-AEE0-030B1CE6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72" y="1128169"/>
            <a:ext cx="3042666" cy="209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B44297-3E5A-AC4F-892D-85058348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322" y="3444287"/>
            <a:ext cx="3044779" cy="209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 descr="A picture containing crossword&#10;&#10;Description automatically generated">
            <a:extLst>
              <a:ext uri="{FF2B5EF4-FFF2-40B4-BE49-F238E27FC236}">
                <a16:creationId xmlns:a16="http://schemas.microsoft.com/office/drawing/2014/main" id="{BAB52EE4-F720-AB4B-BC12-758EE43B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497" y="3435025"/>
            <a:ext cx="3044780" cy="20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7F9279-5C3A-C14A-8471-CC62977760BF}"/>
              </a:ext>
            </a:extLst>
          </p:cNvPr>
          <p:cNvSpPr/>
          <p:nvPr/>
        </p:nvSpPr>
        <p:spPr>
          <a:xfrm>
            <a:off x="5358627" y="1055213"/>
            <a:ext cx="3059571" cy="36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83363-15B5-B344-88E8-EC4B21C2EC8E}"/>
              </a:ext>
            </a:extLst>
          </p:cNvPr>
          <p:cNvSpPr/>
          <p:nvPr/>
        </p:nvSpPr>
        <p:spPr>
          <a:xfrm>
            <a:off x="8635626" y="1128169"/>
            <a:ext cx="3059571" cy="36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F06125-A573-AB44-92D8-BF9CB21E9DAB}"/>
              </a:ext>
            </a:extLst>
          </p:cNvPr>
          <p:cNvSpPr/>
          <p:nvPr/>
        </p:nvSpPr>
        <p:spPr>
          <a:xfrm>
            <a:off x="5372138" y="3378311"/>
            <a:ext cx="3059571" cy="36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1C56FC-36F8-6C48-86F3-C9ECF55743AC}"/>
              </a:ext>
            </a:extLst>
          </p:cNvPr>
          <p:cNvSpPr txBox="1"/>
          <p:nvPr/>
        </p:nvSpPr>
        <p:spPr>
          <a:xfrm>
            <a:off x="327987" y="835531"/>
            <a:ext cx="5318496" cy="522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Collaboration with BBC2 Horizon in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Aimed to map cognitive abilities and mental health in fine detail across the British 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High profile, advertised on BBC News and BBC Homepage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Deployed using Cognitron platform, delivers objective cognitive tests &amp; bespoke questionnaires via any device with a browser (PC/tablet/phone)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i="1" u="sng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advertised as a COVID-19 related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Covid related questions plus extended medical conditions and mental health scales added in May 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21953CC-EB8E-B245-9C46-BFD2A84E8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138"/>
            <a:ext cx="12192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was the Great British Intelligence Test?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D013A-0660-D149-820A-042DB4C6420B}"/>
              </a:ext>
            </a:extLst>
          </p:cNvPr>
          <p:cNvSpPr txBox="1"/>
          <p:nvPr/>
        </p:nvSpPr>
        <p:spPr>
          <a:xfrm>
            <a:off x="5752979" y="5230642"/>
            <a:ext cx="6439021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Mental health results - Hampshire et al., Nature Communications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Covid-19 PTSD results - Chamberlain et al., BJP open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Covid Cognition results – Hampshire et al., </a:t>
            </a:r>
            <a:r>
              <a:rPr lang="en-U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eClinicalHealth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Free text analysis – Hampshire et al., Royal Society Interface Focus– in press</a:t>
            </a:r>
          </a:p>
          <a:p>
            <a:pPr>
              <a:lnSpc>
                <a:spcPct val="150000"/>
              </a:lnSpc>
            </a:pP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813D2F-46A0-404E-A5A4-583F5021D6A5}"/>
              </a:ext>
            </a:extLst>
          </p:cNvPr>
          <p:cNvGrpSpPr/>
          <p:nvPr/>
        </p:nvGrpSpPr>
        <p:grpSpPr>
          <a:xfrm>
            <a:off x="5752979" y="1259058"/>
            <a:ext cx="6378325" cy="3713775"/>
            <a:chOff x="6527937" y="1647365"/>
            <a:chExt cx="5540737" cy="32260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3425B8-47D8-974F-8EC7-0DF57B943613}"/>
                </a:ext>
              </a:extLst>
            </p:cNvPr>
            <p:cNvGrpSpPr/>
            <p:nvPr/>
          </p:nvGrpSpPr>
          <p:grpSpPr>
            <a:xfrm>
              <a:off x="6527937" y="1647365"/>
              <a:ext cx="5540737" cy="3226090"/>
              <a:chOff x="6527937" y="1647365"/>
              <a:chExt cx="5540737" cy="322609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0D1DCFE-FA3F-E746-9620-D4F1884A8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7938" y="1647365"/>
                <a:ext cx="5540736" cy="202297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907FE7-7401-174D-B6D4-5B6677D52402}"/>
                  </a:ext>
                </a:extLst>
              </p:cNvPr>
              <p:cNvSpPr/>
              <p:nvPr/>
            </p:nvSpPr>
            <p:spPr>
              <a:xfrm>
                <a:off x="6527937" y="375467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err="1"/>
                  <a:t>Sociodemographics</a:t>
                </a:r>
                <a:endParaRPr lang="en-US" sz="15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96DD16-2A35-2648-813A-73C145EEFBC3}"/>
                  </a:ext>
                </a:extLst>
              </p:cNvPr>
              <p:cNvSpPr/>
              <p:nvPr/>
            </p:nvSpPr>
            <p:spPr>
              <a:xfrm>
                <a:off x="8414037" y="375467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Lifestyle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5473AB-C101-7C45-9B39-11FC103174B4}"/>
                  </a:ext>
                </a:extLst>
              </p:cNvPr>
              <p:cNvSpPr/>
              <p:nvPr/>
            </p:nvSpPr>
            <p:spPr>
              <a:xfrm>
                <a:off x="10287611" y="3751802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Personality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DA55982-D542-BB4D-B674-70123244CC57}"/>
                  </a:ext>
                </a:extLst>
              </p:cNvPr>
              <p:cNvSpPr/>
              <p:nvPr/>
            </p:nvSpPr>
            <p:spPr>
              <a:xfrm>
                <a:off x="6527938" y="4352580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Medical conditions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71A653D-06A2-E645-BE29-5A13570B8ACE}"/>
                  </a:ext>
                </a:extLst>
              </p:cNvPr>
              <p:cNvSpPr/>
              <p:nvPr/>
            </p:nvSpPr>
            <p:spPr>
              <a:xfrm>
                <a:off x="8414038" y="435675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Mental health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B6E4D7-F42E-8443-88B8-086B550F5E3D}"/>
                </a:ext>
              </a:extLst>
            </p:cNvPr>
            <p:cNvSpPr/>
            <p:nvPr/>
          </p:nvSpPr>
          <p:spPr>
            <a:xfrm>
              <a:off x="10287611" y="4356756"/>
              <a:ext cx="1781062" cy="5166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Pandemic impact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75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096" y="211568"/>
            <a:ext cx="9144000" cy="589818"/>
          </a:xfrm>
        </p:spPr>
        <p:txBody>
          <a:bodyPr>
            <a:normAutofit/>
          </a:bodyPr>
          <a:lstStyle/>
          <a:p>
            <a:r>
              <a:rPr lang="en-GB" dirty="0"/>
              <a:t>Study timeline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3EC387-BD2C-B149-8447-A4FAAC6CB702}"/>
              </a:ext>
            </a:extLst>
          </p:cNvPr>
          <p:cNvSpPr/>
          <p:nvPr/>
        </p:nvSpPr>
        <p:spPr>
          <a:xfrm>
            <a:off x="432480" y="1688948"/>
            <a:ext cx="3404328" cy="5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January 1st | Articles appear on BBC news and BBC main homepages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AF58DC-D7D9-4741-9A0C-A35AB36A068C}"/>
              </a:ext>
            </a:extLst>
          </p:cNvPr>
          <p:cNvSpPr/>
          <p:nvPr/>
        </p:nvSpPr>
        <p:spPr>
          <a:xfrm>
            <a:off x="5959426" y="1674959"/>
            <a:ext cx="3404328" cy="5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1st| Questionnaire expanded in response to pandemic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D84B03-1E2B-364E-8EB2-02097D12348A}"/>
              </a:ext>
            </a:extLst>
          </p:cNvPr>
          <p:cNvSpPr/>
          <p:nvPr/>
        </p:nvSpPr>
        <p:spPr>
          <a:xfrm>
            <a:off x="8227469" y="2283846"/>
            <a:ext cx="3404328" cy="5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2nd| BBC2 Horizon documentary goes live &amp; articles reappear on BBC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1ECC7E-3FF6-3B4F-BC04-0E4C30A51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81" r="61684" b="76249"/>
          <a:stretch/>
        </p:blipFill>
        <p:spPr>
          <a:xfrm>
            <a:off x="1487330" y="3189485"/>
            <a:ext cx="8944193" cy="316077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B86D0381-C714-A446-B0D2-E8ED679E7CAF}"/>
              </a:ext>
            </a:extLst>
          </p:cNvPr>
          <p:cNvSpPr/>
          <p:nvPr/>
        </p:nvSpPr>
        <p:spPr>
          <a:xfrm>
            <a:off x="10458461" y="3800461"/>
            <a:ext cx="1685925" cy="132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ongoing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8502048-1307-A048-8870-086FE72AE7A4}"/>
              </a:ext>
            </a:extLst>
          </p:cNvPr>
          <p:cNvSpPr/>
          <p:nvPr/>
        </p:nvSpPr>
        <p:spPr>
          <a:xfrm>
            <a:off x="20420" y="3800461"/>
            <a:ext cx="1685925" cy="1328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pilot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EA1DCB-93CA-6C45-9D00-DAD7B3D39B77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8641295" y="2825133"/>
            <a:ext cx="1288338" cy="746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D17CB-B34A-2140-BAA3-DC787B30F28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661590" y="2216246"/>
            <a:ext cx="910910" cy="19128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7E5764-56EB-C949-B85D-454E28503DF7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134644" y="2230235"/>
            <a:ext cx="551406" cy="9452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17C1A79-4D20-CB43-A8B5-513C2A55715D}"/>
              </a:ext>
            </a:extLst>
          </p:cNvPr>
          <p:cNvSpPr/>
          <p:nvPr/>
        </p:nvSpPr>
        <p:spPr>
          <a:xfrm>
            <a:off x="3466008" y="2312671"/>
            <a:ext cx="3404328" cy="54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Articles no longer in prominent locations, site still running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C616BA-5812-974A-A5E1-486C2EDE3418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4286250" y="2853958"/>
            <a:ext cx="881922" cy="15019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3" y="924674"/>
            <a:ext cx="6559067" cy="584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Controversial what the main aspects of human cognitive ability are</a:t>
            </a:r>
          </a:p>
          <a:p>
            <a:endParaRPr lang="en-US" sz="1600" dirty="0"/>
          </a:p>
          <a:p>
            <a:r>
              <a:rPr lang="en-US" sz="1600" dirty="0"/>
              <a:t>Much research has focused on trying to identify latent variables by examining how peoples scores on different tests correlate with each other.</a:t>
            </a:r>
          </a:p>
          <a:p>
            <a:endParaRPr lang="en-US" sz="1600" dirty="0"/>
          </a:p>
          <a:p>
            <a:r>
              <a:rPr lang="en-US" sz="1600" dirty="0"/>
              <a:t>Typically test scores have a positive correlation, although the strengths vary widely</a:t>
            </a:r>
          </a:p>
          <a:p>
            <a:endParaRPr lang="en-US" sz="1600" dirty="0"/>
          </a:p>
          <a:p>
            <a:r>
              <a:rPr lang="en-US" sz="1600" dirty="0"/>
              <a:t>There also are clusters within this ‘positive correlation manifold’</a:t>
            </a:r>
          </a:p>
          <a:p>
            <a:endParaRPr lang="en-US" sz="1600" dirty="0"/>
          </a:p>
          <a:p>
            <a:r>
              <a:rPr lang="en-US" sz="1600" i="1" dirty="0"/>
              <a:t>This is the basis for a century old debate regarding how many different types of human intelligence there are </a:t>
            </a:r>
            <a:r>
              <a:rPr lang="mr-IN" sz="1600" i="1" dirty="0"/>
              <a:t>…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dirty="0"/>
              <a:t>Diagnostically, for a battery of tests to be efficient, we want it to measure different aspects of cognition, i.e., to be </a:t>
            </a:r>
            <a:r>
              <a:rPr lang="en-GB" sz="1600" i="1" dirty="0"/>
              <a:t>decorrelated</a:t>
            </a:r>
          </a:p>
          <a:p>
            <a:endParaRPr lang="en-GB" sz="1600" i="1" dirty="0"/>
          </a:p>
          <a:p>
            <a:r>
              <a:rPr lang="en-GB" sz="1600" dirty="0"/>
              <a:t>Also important to consider the medium that a person is tested within. Browsers and Apps run on different devices in the wild.</a:t>
            </a:r>
          </a:p>
          <a:p>
            <a:endParaRPr lang="en-GB" sz="1600" dirty="0"/>
          </a:p>
          <a:p>
            <a:r>
              <a:rPr lang="en-GB" sz="1600" dirty="0"/>
              <a:t>Plus there is not a one size fits all battery. Tests that are optimal for measuring subtle executive or reasoning deficits will be too complex for a dementia patient to understand what they are supposed to be doing.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4" y="1944796"/>
            <a:ext cx="4534519" cy="4062853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7319149" y="1059144"/>
            <a:ext cx="4688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Hierarchically clustered schemaball of the cross </a:t>
            </a:r>
          </a:p>
          <a:p>
            <a:pPr algn="ctr"/>
            <a:r>
              <a:rPr lang="en-US" i="1" dirty="0"/>
              <a:t>correlated scores from the many cognitive tasks </a:t>
            </a:r>
          </a:p>
          <a:p>
            <a:pPr algn="ctr"/>
            <a:r>
              <a:rPr lang="en-US" i="1" dirty="0"/>
              <a:t>on the Cognitron website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221071" y="1061673"/>
            <a:ext cx="4823012" cy="52693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cxnSpLocks/>
          </p:cNvCxnSpPr>
          <p:nvPr/>
        </p:nvCxnSpPr>
        <p:spPr>
          <a:xfrm>
            <a:off x="6577160" y="2385817"/>
            <a:ext cx="3104722" cy="151383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cxnSpLocks/>
          </p:cNvCxnSpPr>
          <p:nvPr/>
        </p:nvCxnSpPr>
        <p:spPr>
          <a:xfrm>
            <a:off x="5500539" y="3069630"/>
            <a:ext cx="3599888" cy="84197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9681882" y="3614057"/>
            <a:ext cx="0" cy="59508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9919151" y="4386336"/>
            <a:ext cx="259931" cy="78907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2CF274-B810-1B49-BA7B-2810A4AB29BA}"/>
              </a:ext>
            </a:extLst>
          </p:cNvPr>
          <p:cNvSpPr txBox="1"/>
          <p:nvPr/>
        </p:nvSpPr>
        <p:spPr>
          <a:xfrm>
            <a:off x="-120266" y="190285"/>
            <a:ext cx="1252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Design considerations: decorrelation</a:t>
            </a:r>
          </a:p>
        </p:txBody>
      </p:sp>
    </p:spTree>
    <p:extLst>
      <p:ext uri="{BB962C8B-B14F-4D97-AF65-F5344CB8AC3E}">
        <p14:creationId xmlns:p14="http://schemas.microsoft.com/office/powerpoint/2010/main" val="401836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30D1C0-A067-314E-A802-85669D403DEB}"/>
              </a:ext>
            </a:extLst>
          </p:cNvPr>
          <p:cNvGraphicFramePr>
            <a:graphicFrameLocks noGrp="1"/>
          </p:cNvGraphicFramePr>
          <p:nvPr/>
        </p:nvGraphicFramePr>
        <p:xfrm>
          <a:off x="151809" y="3635612"/>
          <a:ext cx="1087711" cy="31747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7711">
                  <a:extLst>
                    <a:ext uri="{9D8B030D-6E8A-4147-A177-3AD203B41FA5}">
                      <a16:colId xmlns:a16="http://schemas.microsoft.com/office/drawing/2014/main" val="4182202304"/>
                    </a:ext>
                  </a:extLst>
                </a:gridCol>
              </a:tblGrid>
              <a:tr h="622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% variance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b"/>
                </a:tc>
                <a:extLst>
                  <a:ext uri="{0D108BD9-81ED-4DB2-BD59-A6C34878D82A}">
                    <a16:rowId xmlns:a16="http://schemas.microsoft.com/office/drawing/2014/main" val="231264951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24.69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1109642060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11.77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4095577021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11.44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1902401449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9.18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177535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8.42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2121292696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7.61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2596590459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6.98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1582774782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5.60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4119107249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5.29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798838060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>
                          <a:effectLst/>
                        </a:rPr>
                        <a:t>4.88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3488864720"/>
                  </a:ext>
                </a:extLst>
              </a:tr>
              <a:tr h="214376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u="none" strike="noStrike" dirty="0">
                          <a:effectLst/>
                        </a:rPr>
                        <a:t>4.12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683" marR="18683" marT="18683" marB="0" anchor="ctr"/>
                </a:tc>
                <a:extLst>
                  <a:ext uri="{0D108BD9-81ED-4DB2-BD59-A6C34878D82A}">
                    <a16:rowId xmlns:a16="http://schemas.microsoft.com/office/drawing/2014/main" val="2968411711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C05954C-E7D8-2C4A-A4E7-22340640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3469958"/>
            <a:ext cx="3397250" cy="3324225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1483618-0C07-2943-BDAE-CAA3AB02C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1"/>
          <a:stretch/>
        </p:blipFill>
        <p:spPr>
          <a:xfrm>
            <a:off x="5211763" y="47625"/>
            <a:ext cx="6913563" cy="677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E1821-6812-4A49-9CB5-A37EF79B2176}"/>
              </a:ext>
            </a:extLst>
          </p:cNvPr>
          <p:cNvSpPr txBox="1"/>
          <p:nvPr/>
        </p:nvSpPr>
        <p:spPr>
          <a:xfrm>
            <a:off x="66675" y="47625"/>
            <a:ext cx="6913563" cy="94456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were the tasks selected?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AC921-D111-4243-9FD3-832577B14677}"/>
              </a:ext>
            </a:extLst>
          </p:cNvPr>
          <p:cNvSpPr txBox="1"/>
          <p:nvPr/>
        </p:nvSpPr>
        <p:spPr>
          <a:xfrm>
            <a:off x="210501" y="807522"/>
            <a:ext cx="50012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sensitivity to device (phone/tablet/PC)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Partially decorrelated enabling multiple cognitive domains to be assessed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Global cognition ‘g’ still measurable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81C56FC-36F8-6C48-86F3-C9ECF55743AC}"/>
              </a:ext>
            </a:extLst>
          </p:cNvPr>
          <p:cNvSpPr txBox="1"/>
          <p:nvPr/>
        </p:nvSpPr>
        <p:spPr>
          <a:xfrm>
            <a:off x="190201" y="1259058"/>
            <a:ext cx="5195992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Resulted in ~390,000 datasets with ~120,000 in May</a:t>
            </a:r>
          </a:p>
          <a:p>
            <a:pPr>
              <a:lnSpc>
                <a:spcPct val="150000"/>
              </a:lnSpc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Mean age=46yrs, 14% minority ethnic , ~1:1 male/female split &amp; thousands non-binary, broad education range, tens of thousands with pre-existing neurologic or psychiatric conditions in May alone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Data collected at 2 follow up time points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December2020-Jan2021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June-July 2021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21953CC-EB8E-B245-9C46-BFD2A84E8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1138"/>
            <a:ext cx="12192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was the Great British Intelligence Test?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B12A1-A730-E94A-B4AE-51308CA7A688}"/>
              </a:ext>
            </a:extLst>
          </p:cNvPr>
          <p:cNvGrpSpPr/>
          <p:nvPr/>
        </p:nvGrpSpPr>
        <p:grpSpPr>
          <a:xfrm>
            <a:off x="5752979" y="1259058"/>
            <a:ext cx="6378325" cy="3713775"/>
            <a:chOff x="6527937" y="1647365"/>
            <a:chExt cx="5540737" cy="32260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71F670-0364-3A40-A39C-F79F6C29D25A}"/>
                </a:ext>
              </a:extLst>
            </p:cNvPr>
            <p:cNvGrpSpPr/>
            <p:nvPr/>
          </p:nvGrpSpPr>
          <p:grpSpPr>
            <a:xfrm>
              <a:off x="6527937" y="1647365"/>
              <a:ext cx="5540737" cy="3226090"/>
              <a:chOff x="6527937" y="1647365"/>
              <a:chExt cx="5540737" cy="322609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2A957BE-2C5C-0346-B1DB-1839DF1A2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7938" y="1647365"/>
                <a:ext cx="5540736" cy="202297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B5182EF-AFD0-2A4C-83F3-F052011122EE}"/>
                  </a:ext>
                </a:extLst>
              </p:cNvPr>
              <p:cNvSpPr/>
              <p:nvPr/>
            </p:nvSpPr>
            <p:spPr>
              <a:xfrm>
                <a:off x="6527937" y="375467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err="1"/>
                  <a:t>Sociodemographics</a:t>
                </a:r>
                <a:endParaRPr lang="en-US" sz="15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4D5C49-0782-3D4D-81C4-8AA543C33F14}"/>
                  </a:ext>
                </a:extLst>
              </p:cNvPr>
              <p:cNvSpPr/>
              <p:nvPr/>
            </p:nvSpPr>
            <p:spPr>
              <a:xfrm>
                <a:off x="8414037" y="375467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Lifestyle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AF43478-4EB9-5543-9A87-EDBBC7CE2FBC}"/>
                  </a:ext>
                </a:extLst>
              </p:cNvPr>
              <p:cNvSpPr/>
              <p:nvPr/>
            </p:nvSpPr>
            <p:spPr>
              <a:xfrm>
                <a:off x="10287611" y="3751802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Personality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C7713FF-80A9-514B-A3CE-9292B8E0DC63}"/>
                  </a:ext>
                </a:extLst>
              </p:cNvPr>
              <p:cNvSpPr/>
              <p:nvPr/>
            </p:nvSpPr>
            <p:spPr>
              <a:xfrm>
                <a:off x="6527938" y="4352580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Medical conditions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686B18-EE60-3C43-BDC3-29816CE0C5E8}"/>
                  </a:ext>
                </a:extLst>
              </p:cNvPr>
              <p:cNvSpPr/>
              <p:nvPr/>
            </p:nvSpPr>
            <p:spPr>
              <a:xfrm>
                <a:off x="8414038" y="4356756"/>
                <a:ext cx="1781062" cy="51669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Mental health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0F487A-1620-4640-9F43-27A7802B48B5}"/>
                </a:ext>
              </a:extLst>
            </p:cNvPr>
            <p:cNvSpPr/>
            <p:nvPr/>
          </p:nvSpPr>
          <p:spPr>
            <a:xfrm>
              <a:off x="10287611" y="4356756"/>
              <a:ext cx="1781062" cy="51669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Pandemic impact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9CFD360-3E3B-1743-B78D-E412FC0E334B}"/>
              </a:ext>
            </a:extLst>
          </p:cNvPr>
          <p:cNvSpPr txBox="1"/>
          <p:nvPr/>
        </p:nvSpPr>
        <p:spPr>
          <a:xfrm>
            <a:off x="5752979" y="5230642"/>
            <a:ext cx="6439021" cy="133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Mental health results - Hampshire et al., Nature Communications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Covid-19 PTSD results - Chamberlain et al., BJP open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Covid Cognition results – Hampshire et al., </a:t>
            </a:r>
            <a:r>
              <a:rPr lang="en-U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eClinicalHealth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- 2021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Free text analysis – Hampshire et al., Royal Society Interface Focus– in press</a:t>
            </a:r>
          </a:p>
          <a:p>
            <a:pPr>
              <a:lnSpc>
                <a:spcPct val="150000"/>
              </a:lnSpc>
            </a:pP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4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1D03A5-15B9-FA47-81B5-A219912AD7AC}"/>
              </a:ext>
            </a:extLst>
          </p:cNvPr>
          <p:cNvSpPr txBox="1"/>
          <p:nvPr/>
        </p:nvSpPr>
        <p:spPr>
          <a:xfrm>
            <a:off x="0" y="-247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Covid-19 survivors – respiratory symptom severity and treatment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E07902-D64D-634C-9D4E-90C322A6A336}"/>
              </a:ext>
            </a:extLst>
          </p:cNvPr>
          <p:cNvSpPr/>
          <p:nvPr/>
        </p:nvSpPr>
        <p:spPr>
          <a:xfrm>
            <a:off x="5744307" y="436951"/>
            <a:ext cx="914400" cy="58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8FAFB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3491A-15C1-9347-B93A-CA197FBEFBAD}"/>
              </a:ext>
            </a:extLst>
          </p:cNvPr>
          <p:cNvSpPr txBox="1"/>
          <p:nvPr/>
        </p:nvSpPr>
        <p:spPr>
          <a:xfrm>
            <a:off x="169851" y="714619"/>
            <a:ext cx="44079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May subset - 81,337 usable cognitive datasets with optional Covid-19 questionnaire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Participants organised by respiratory outcome as a proxy for severity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12,689 participants believed they’d had the virus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192 hospitalised, 44 on ventilators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386 positive biological tests (almost all of those who were in hospital)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601052D-317E-3746-8B7A-1730DB6AAB86}"/>
              </a:ext>
            </a:extLst>
          </p:cNvPr>
          <p:cNvGraphicFramePr>
            <a:graphicFrameLocks noGrp="1"/>
          </p:cNvGraphicFramePr>
          <p:nvPr/>
        </p:nvGraphicFramePr>
        <p:xfrm>
          <a:off x="4935255" y="714620"/>
          <a:ext cx="7086895" cy="2625515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30196"/>
                  </a:srgbClr>
                </a:solidFill>
                <a:tableStyleId>{46F890A9-2807-4EBB-B81D-B2AA78EC7F39}</a:tableStyleId>
              </a:tblPr>
              <a:tblGrid>
                <a:gridCol w="1217105">
                  <a:extLst>
                    <a:ext uri="{9D8B030D-6E8A-4147-A177-3AD203B41FA5}">
                      <a16:colId xmlns:a16="http://schemas.microsoft.com/office/drawing/2014/main" val="4243384374"/>
                    </a:ext>
                  </a:extLst>
                </a:gridCol>
                <a:gridCol w="651923">
                  <a:extLst>
                    <a:ext uri="{9D8B030D-6E8A-4147-A177-3AD203B41FA5}">
                      <a16:colId xmlns:a16="http://schemas.microsoft.com/office/drawing/2014/main" val="1297192443"/>
                    </a:ext>
                  </a:extLst>
                </a:gridCol>
                <a:gridCol w="968595">
                  <a:extLst>
                    <a:ext uri="{9D8B030D-6E8A-4147-A177-3AD203B41FA5}">
                      <a16:colId xmlns:a16="http://schemas.microsoft.com/office/drawing/2014/main" val="1950942244"/>
                    </a:ext>
                  </a:extLst>
                </a:gridCol>
                <a:gridCol w="1031077">
                  <a:extLst>
                    <a:ext uri="{9D8B030D-6E8A-4147-A177-3AD203B41FA5}">
                      <a16:colId xmlns:a16="http://schemas.microsoft.com/office/drawing/2014/main" val="1002597856"/>
                    </a:ext>
                  </a:extLst>
                </a:gridCol>
                <a:gridCol w="1031077">
                  <a:extLst>
                    <a:ext uri="{9D8B030D-6E8A-4147-A177-3AD203B41FA5}">
                      <a16:colId xmlns:a16="http://schemas.microsoft.com/office/drawing/2014/main" val="1252299641"/>
                    </a:ext>
                  </a:extLst>
                </a:gridCol>
                <a:gridCol w="1102079">
                  <a:extLst>
                    <a:ext uri="{9D8B030D-6E8A-4147-A177-3AD203B41FA5}">
                      <a16:colId xmlns:a16="http://schemas.microsoft.com/office/drawing/2014/main" val="2935353538"/>
                    </a:ext>
                  </a:extLst>
                </a:gridCol>
                <a:gridCol w="1085039">
                  <a:extLst>
                    <a:ext uri="{9D8B030D-6E8A-4147-A177-3AD203B41FA5}">
                      <a16:colId xmlns:a16="http://schemas.microsoft.com/office/drawing/2014/main" val="3546794925"/>
                    </a:ext>
                  </a:extLst>
                </a:gridCol>
              </a:tblGrid>
              <a:tr h="1309654"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ill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 without respiratory symptoms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symptoms without home assistance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Respiratory symptoms 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home assistance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Hospitalised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ventilator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Hospitalised</a:t>
                      </a:r>
                    </a:p>
                    <a:p>
                      <a:pPr algn="l" fontAlgn="b"/>
                      <a:r>
                        <a:rPr lang="en-GB" sz="1200" b="0" u="none" strike="noStrike" cap="none" spc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Ventilator</a:t>
                      </a:r>
                      <a:endParaRPr lang="en-GB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81587"/>
                  </a:ext>
                </a:extLst>
              </a:tr>
              <a:tr h="87517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No/don’t know/awaiting results</a:t>
                      </a:r>
                      <a:endParaRPr lang="en-GB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68648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8726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3286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870925"/>
                  </a:ext>
                </a:extLst>
              </a:tr>
              <a:tr h="44068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</a:t>
                      </a:r>
                      <a:endParaRPr lang="en-GB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GB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9448" marR="6366" marT="61114" marB="61114" anchor="b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0964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61DE128-C0C0-2A45-B653-5546E58C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92" y="3793846"/>
            <a:ext cx="6860559" cy="265963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04D5EB7-48E2-1641-B38E-B9241A2A9176}"/>
              </a:ext>
            </a:extLst>
          </p:cNvPr>
          <p:cNvSpPr/>
          <p:nvPr/>
        </p:nvSpPr>
        <p:spPr>
          <a:xfrm>
            <a:off x="8377102" y="3682086"/>
            <a:ext cx="2005583" cy="5151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5759</TotalTime>
  <Words>1400</Words>
  <Application>Microsoft Macintosh PowerPoint</Application>
  <PresentationFormat>Widescreen</PresentationFormat>
  <Paragraphs>301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Cognitive deficits in Covid-19 survivors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Hampshire, Adam</dc:creator>
  <cp:lastModifiedBy>Adam Hampshire</cp:lastModifiedBy>
  <cp:revision>217</cp:revision>
  <dcterms:created xsi:type="dcterms:W3CDTF">2020-02-04T11:38:58Z</dcterms:created>
  <dcterms:modified xsi:type="dcterms:W3CDTF">2023-11-07T16:48:31Z</dcterms:modified>
</cp:coreProperties>
</file>